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a57784a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a57784a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9a57784a82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9a57784a8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ada314f9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g29ada314f94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9a57784a82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9a57784a82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ada314f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g29ada314f94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a57784a82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9a57784a82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ada314f9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8" name="Google Shape;218;g29ada314f94_0_1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9a57784a82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9a57784a8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a57784a82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a57784a82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>
                <a:solidFill>
                  <a:schemeClr val="dk1"/>
                </a:solidFill>
              </a:rPr>
              <a:t>SHOW FULL TABLES WHERE table_type = 'VIEW';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a57784a82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9a57784a8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9a57784a82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29a57784a8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9a57784a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9a57784a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9a57784a82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9a57784a8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a57784a82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a57784a82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a57784a82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9a57784a82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a57784a82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a57784a8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a57784a82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a57784a82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9a57784a82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g29a57784a82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9a57784a82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29a57784a82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57784a8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a57784a8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a57784a8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a57784a8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a57784a8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a57784a8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a57784a82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29a57784a82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a57784a82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9a57784a8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9a57784a8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9a57784a8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ada314f9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9ada314f94_0_1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56" name="Google Shape;56;p1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66" name="Google Shape;66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1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1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6" name="Google Shape;76;p1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" name="Google Shape;81;p1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97" name="Google Shape;97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" name="Google Shape;10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6" name="Google Shape;116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gif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ev.mysql.com/blog-archive/intersect-and-except-in-mysql-80/" TargetMode="External"/><Relationship Id="rId4" Type="http://schemas.openxmlformats.org/officeDocument/2006/relationships/hyperlink" Target="https://es.wikipedia.org/wiki/Anexo:S%C3%ADmbolos_matem%C3%A1ticos" TargetMode="External"/><Relationship Id="rId5" Type="http://schemas.openxmlformats.org/officeDocument/2006/relationships/hyperlink" Target="https://dev.mysql.com/doc/refman/8.0/en/subqueries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8B8DF"/>
            </a:gs>
            <a:gs pos="100000">
              <a:srgbClr val="516DB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1554875" y="1998225"/>
            <a:ext cx="5821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Lenguajes de Consulta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DML IV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4"/>
          <p:cNvSpPr txBox="1"/>
          <p:nvPr>
            <p:ph type="title"/>
          </p:nvPr>
        </p:nvSpPr>
        <p:spPr>
          <a:xfrm>
            <a:off x="213800" y="1084400"/>
            <a:ext cx="246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s"/>
              <a:t>Uso de las subconsultas como tests</a:t>
            </a:r>
            <a:endParaRPr sz="2000"/>
          </a:p>
        </p:txBody>
      </p:sp>
      <p:sp>
        <p:nvSpPr>
          <p:cNvPr id="185" name="Google Shape;185;p34"/>
          <p:cNvSpPr txBox="1"/>
          <p:nvPr/>
        </p:nvSpPr>
        <p:spPr>
          <a:xfrm>
            <a:off x="4133850" y="106875"/>
            <a:ext cx="466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TEST de </a:t>
            </a:r>
            <a:r>
              <a:rPr lang="es" sz="2400"/>
              <a:t>PERTENENCIA</a:t>
            </a:r>
            <a:endParaRPr sz="2400"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5" y="1990100"/>
            <a:ext cx="3051100" cy="2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4"/>
          <p:cNvSpPr txBox="1"/>
          <p:nvPr/>
        </p:nvSpPr>
        <p:spPr>
          <a:xfrm>
            <a:off x="3721500" y="582725"/>
            <a:ext cx="526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Ud puede utilizar este  test cuando necesita comparar un valor de la fila que se está probando con un conjunto de valores producidos por una subconsulta.</a:t>
            </a:r>
            <a:endParaRPr b="1"/>
          </a:p>
        </p:txBody>
      </p:sp>
      <p:sp>
        <p:nvSpPr>
          <p:cNvPr id="188" name="Google Shape;188;p34"/>
          <p:cNvSpPr txBox="1"/>
          <p:nvPr/>
        </p:nvSpPr>
        <p:spPr>
          <a:xfrm>
            <a:off x="3721500" y="1414025"/>
            <a:ext cx="54225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Ejemplo 1: Liste todos los instructores que se encuentran en departamentos cuyos presupuestos están por encima de  90000.00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SELECT * FROM instructor WHERE dept_name IN (SELECT dept_name FROM department WHERE budget &gt; 90000.00);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F"/>
                </a:solidFill>
              </a:rPr>
              <a:t>Ejemplo 2: Liste todos los instructores que se encuentran en departamentos cuyos presupuestos no están por debajo de  90000.00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FF"/>
                </a:solidFill>
              </a:rPr>
              <a:t> SELECT * FROM student WHERE student.ID NOT IN(SELECT takes.ID FROM takes);</a:t>
            </a:r>
            <a:endParaRPr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Ejemplo 3: Lista todos los estudiantes que han dado clases de Física en el semestre de Otoño (El ID de la materia comienza por PHY) entre el  2017 y 2018.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0000"/>
                </a:solidFill>
              </a:rPr>
              <a:t> SELECT * FROM student WHERE ID IN (SELECT DISTINCT ID FROM takes WHERE semester = "Fall" AND course_id LIKE 'PHY%' AND year BETWEEN '2017' AND '2018');</a:t>
            </a:r>
            <a:endParaRPr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408375" y="1586256"/>
            <a:ext cx="8222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F"/>
              </a:buClr>
              <a:buSzPts val="3600"/>
              <a:buFont typeface="Open Sans"/>
              <a:buNone/>
            </a:pPr>
            <a:r>
              <a:rPr lang="es" sz="3600"/>
              <a:t>Operación: Test de existencia en SQL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213800" y="1084400"/>
            <a:ext cx="246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s"/>
              <a:t>Uso de las subconsultas como tests</a:t>
            </a:r>
            <a:endParaRPr sz="2000"/>
          </a:p>
        </p:txBody>
      </p:sp>
      <p:sp>
        <p:nvSpPr>
          <p:cNvPr id="199" name="Google Shape;199;p36"/>
          <p:cNvSpPr txBox="1"/>
          <p:nvPr/>
        </p:nvSpPr>
        <p:spPr>
          <a:xfrm>
            <a:off x="4421500" y="284400"/>
            <a:ext cx="39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TEST de EXISTENCIA</a:t>
            </a:r>
            <a:endParaRPr sz="2400"/>
          </a:p>
        </p:txBody>
      </p:sp>
      <p:pic>
        <p:nvPicPr>
          <p:cNvPr id="200" name="Google Shape;2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5" y="1990100"/>
            <a:ext cx="3051100" cy="2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6"/>
          <p:cNvSpPr txBox="1"/>
          <p:nvPr/>
        </p:nvSpPr>
        <p:spPr>
          <a:xfrm>
            <a:off x="3878750" y="361350"/>
            <a:ext cx="519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6"/>
          <p:cNvSpPr txBox="1"/>
          <p:nvPr/>
        </p:nvSpPr>
        <p:spPr>
          <a:xfrm>
            <a:off x="3711375" y="806525"/>
            <a:ext cx="5432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COMO SU NOMBRE LO INDICA, VERIFICA LA EXISTENCIA DE UN VALOR O VALORES EN UN CONJUNTO DE OTROS VALORES DADOS MEDIANTE LA SUBCONSULTA.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Ejemplo 1: Liste los departamentos en los cuales hay o existe al menos  una asignatura que se imparte en el otoño: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SELECT DISTINCT dept_name FROM instructor i WHERE EXISTS (SELECT t.course_id FROM teaches t WHERE t.ID = i.ID AND semester= 'Fall' AND year = 2017);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Ejemplo 2: Liste los estudiantes de los cuales hay al menos  una asignatura que se imparte en la primavera de 2018 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SELECT DISTINCT s.name FROM student s WHERE EXISTS (SELECT t.course_id FROM takes t WHERE t.ID = s.ID AND semester= 'Spring' AND year = 2017);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408375" y="1586256"/>
            <a:ext cx="8222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F"/>
              </a:buClr>
              <a:buSzPts val="3600"/>
              <a:buFont typeface="Open Sans"/>
              <a:buNone/>
            </a:pPr>
            <a:r>
              <a:rPr lang="es" sz="3600"/>
              <a:t>Operación: Test Any-All en SQL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/>
          <p:nvPr>
            <p:ph type="title"/>
          </p:nvPr>
        </p:nvSpPr>
        <p:spPr>
          <a:xfrm>
            <a:off x="213800" y="1084400"/>
            <a:ext cx="246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55000"/>
              <a:buFont typeface="Arial"/>
              <a:buNone/>
            </a:pPr>
            <a:r>
              <a:rPr lang="es"/>
              <a:t>Uso de las subconsultas como tests</a:t>
            </a:r>
            <a:endParaRPr sz="2000"/>
          </a:p>
        </p:txBody>
      </p:sp>
      <p:sp>
        <p:nvSpPr>
          <p:cNvPr id="213" name="Google Shape;213;p38"/>
          <p:cNvSpPr txBox="1"/>
          <p:nvPr/>
        </p:nvSpPr>
        <p:spPr>
          <a:xfrm>
            <a:off x="4421500" y="284400"/>
            <a:ext cx="392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TEST ANY-ALL</a:t>
            </a:r>
            <a:endParaRPr sz="2400"/>
          </a:p>
        </p:txBody>
      </p:sp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5" y="1990100"/>
            <a:ext cx="3051100" cy="27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8"/>
          <p:cNvSpPr txBox="1"/>
          <p:nvPr/>
        </p:nvSpPr>
        <p:spPr>
          <a:xfrm>
            <a:off x="3656350" y="1192725"/>
            <a:ext cx="5456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Ejemplo 1: Selecciona los datos de los instructores cuyo salario multiplicado por 1.5 es mayor que todos los presupuestos de los departamentos.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SELECT instructor.name  FROM instructor WHERE (1.5 * salary) &gt; ALL (SELECT budget FROM department);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Ejemplo 2: Selecciona los datos de los instructores cuyo  60 % del salario es mayor que cualquier presupuesto de los departamentos.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SELECT instructor.name  FROM instructor WHERE (.60 * salary) &gt; ANY (SELECT budget FROM department);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408375" y="1586256"/>
            <a:ext cx="8222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F"/>
              </a:buClr>
              <a:buSzPts val="3600"/>
              <a:buFont typeface="Open Sans"/>
              <a:buNone/>
            </a:pPr>
            <a:r>
              <a:rPr lang="es" sz="3600"/>
              <a:t>Operación: Otras en SQL</a:t>
            </a:r>
            <a:endParaRPr sz="3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Otras Subconsultas</a:t>
            </a:r>
            <a:endParaRPr/>
          </a:p>
        </p:txBody>
      </p:sp>
      <p:sp>
        <p:nvSpPr>
          <p:cNvPr id="226" name="Google Shape;226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5" y="1311300"/>
            <a:ext cx="3051100" cy="34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0"/>
          <p:cNvSpPr txBox="1"/>
          <p:nvPr/>
        </p:nvSpPr>
        <p:spPr>
          <a:xfrm>
            <a:off x="3640350" y="694925"/>
            <a:ext cx="5275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Seleccione </a:t>
            </a:r>
            <a:r>
              <a:rPr lang="es">
                <a:solidFill>
                  <a:srgbClr val="FF0000"/>
                </a:solidFill>
              </a:rPr>
              <a:t>qué</a:t>
            </a:r>
            <a:r>
              <a:rPr lang="es">
                <a:solidFill>
                  <a:srgbClr val="FF0000"/>
                </a:solidFill>
              </a:rPr>
              <a:t> asignaturas se dan en un edificio que tiene un presupuesto igual a 85000.00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SELECT DISTINCT * FROM section WHERE building = (SELECT building FROM department WHERE department.budget = 85000.00);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>
                <a:solidFill>
                  <a:srgbClr val="0000FF"/>
                </a:solidFill>
              </a:rPr>
              <a:t>Seleccione los instructores cuyo salario sea mayor que el 20 % de la suma del presupuesto de todos los departamentos.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000FF"/>
                </a:solidFill>
              </a:rPr>
              <a:t>SELECT * FROM instructor WHERE salary &gt; (.2 * (SELECT SUM(budget) FROM department));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Seleccione los datos del instructor que le da clase al estudiante Levy.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0000"/>
                </a:solidFill>
              </a:rPr>
              <a:t>SELECT * FROM instructor WHERE instructor.ID = (SELECT i_ID FROM advisor WHERE s_ID = (SELECT ID FROM student WHERE student.name = 'Levy' ));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8B8DF"/>
            </a:gs>
            <a:gs pos="100000">
              <a:srgbClr val="516DB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1554875" y="1998225"/>
            <a:ext cx="5821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Views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CREATE</a:t>
            </a:r>
            <a:endParaRPr/>
          </a:p>
        </p:txBody>
      </p:sp>
      <p:sp>
        <p:nvSpPr>
          <p:cNvPr id="239" name="Google Shape;239;p42"/>
          <p:cNvSpPr txBox="1"/>
          <p:nvPr>
            <p:ph idx="1" type="body"/>
          </p:nvPr>
        </p:nvSpPr>
        <p:spPr>
          <a:xfrm>
            <a:off x="80225" y="1465800"/>
            <a:ext cx="30822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CREATE VIEW view AS SELECT * FROM table;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3629175" y="361450"/>
            <a:ext cx="5199600" cy="15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VIEW </a:t>
            </a:r>
            <a:r>
              <a:rPr lang="es" sz="2200"/>
              <a:t>instructor_view</a:t>
            </a:r>
            <a:r>
              <a:rPr b="0" i="0" lang="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SELECT * FROM instructor WHERE salary 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&lt;</a:t>
            </a:r>
            <a:r>
              <a:rPr b="0" i="0" lang="es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6</a:t>
            </a:r>
            <a:r>
              <a:rPr lang="es" sz="2100"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b="0" i="0" lang="es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000;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3588600" y="3239625"/>
            <a:ext cx="51996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salary, COUNT(*) FROM instructor_view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GROUP BY salary,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HAVING COUNT(*) &gt; 1,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i="0" lang="e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ORDER BY salary ASC;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00" y="2400975"/>
            <a:ext cx="2061125" cy="206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875" y="1814250"/>
            <a:ext cx="3546550" cy="13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TIPOS DE VISTAS</a:t>
            </a:r>
            <a:endParaRPr/>
          </a:p>
        </p:txBody>
      </p:sp>
      <p:sp>
        <p:nvSpPr>
          <p:cNvPr id="249" name="Google Shape;249;p43"/>
          <p:cNvSpPr txBox="1"/>
          <p:nvPr>
            <p:ph idx="1" type="body"/>
          </p:nvPr>
        </p:nvSpPr>
        <p:spPr>
          <a:xfrm>
            <a:off x="80225" y="1465800"/>
            <a:ext cx="30822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CREATE VIEW view AS SELECT * FROM table;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SHOW FULL TABLES WHERE table_type = 'VIEW';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400"/>
          </a:p>
        </p:txBody>
      </p:sp>
      <p:sp>
        <p:nvSpPr>
          <p:cNvPr id="250" name="Google Shape;250;p43"/>
          <p:cNvSpPr txBox="1"/>
          <p:nvPr/>
        </p:nvSpPr>
        <p:spPr>
          <a:xfrm>
            <a:off x="3204125" y="0"/>
            <a:ext cx="59145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VISTAS HORIZONTALES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/>
              <a:t>GARANTICE QUE SOLO SE MUESTRE A LOS USUARIOS LOS DATOS DEL </a:t>
            </a:r>
            <a:r>
              <a:rPr lang="es" sz="1000"/>
              <a:t>EDIFICIO</a:t>
            </a:r>
            <a:r>
              <a:rPr lang="es" sz="1000"/>
              <a:t> TAYLOR.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DROP VIEW IF EXISTS taylor_building;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CREATE VIEW taylor_building AS SELECT * FROM section s WHERE s.building='Taylor';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-- CRUD a nivel de registros en la vista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data in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INSERT INTO `taylor_building`(`course_id`, `sec_id`, `semester`, `year`, `building`, `room_number`, `time_slot_id`) VALUES ('CS-300','1','Fall','2022','Taylor','3','C');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– SELECT data in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SELECT * FROM taylor_building;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-- UPDATE data in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UPDATE `taylor_building` SET `year`='2021' WHERE `room_number`= 3;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-- DELETE data in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DELETE FROM `taylor_building` WHERE course_id = 'CS-300';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75" y="3077325"/>
            <a:ext cx="1964550" cy="17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Bibliografía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1700" y="1167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https://dev.mysql.com/blog-archive/intersect-and-except-in-mysql-80/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https://es.wikipedia.org/wiki/Anexo:S%C3%ADmbolos_matem%C3%A1ticos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https://dev.mysql.com/doc/refman/8.0/en/subqueries.html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TIPOS DE VISTAS</a:t>
            </a:r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80225" y="1465800"/>
            <a:ext cx="30822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CREATE VIEW view AS SELECT * FROM table;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400"/>
          </a:p>
        </p:txBody>
      </p:sp>
      <p:sp>
        <p:nvSpPr>
          <p:cNvPr id="258" name="Google Shape;258;p44"/>
          <p:cNvSpPr txBox="1"/>
          <p:nvPr/>
        </p:nvSpPr>
        <p:spPr>
          <a:xfrm>
            <a:off x="3204125" y="0"/>
            <a:ext cx="5914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VISTAS VERTICALES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este caso se pretende restringir el acceso de los usuarios solo a ciertas columnas de las tablas.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100" y="1038175"/>
            <a:ext cx="3611625" cy="389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50" y="2187125"/>
            <a:ext cx="3082200" cy="2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8B8DF"/>
            </a:gs>
            <a:gs pos="100000">
              <a:srgbClr val="516DB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type="title"/>
          </p:nvPr>
        </p:nvSpPr>
        <p:spPr>
          <a:xfrm>
            <a:off x="1554875" y="1998225"/>
            <a:ext cx="5821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Triggers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CREATE</a:t>
            </a:r>
            <a:endParaRPr/>
          </a:p>
        </p:txBody>
      </p:sp>
      <p:sp>
        <p:nvSpPr>
          <p:cNvPr id="271" name="Google Shape;271;p46"/>
          <p:cNvSpPr txBox="1"/>
          <p:nvPr>
            <p:ph idx="1" type="body"/>
          </p:nvPr>
        </p:nvSpPr>
        <p:spPr>
          <a:xfrm>
            <a:off x="80225" y="1465800"/>
            <a:ext cx="30822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TRIGGER trigger_name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{BEFORE | AFTER} {INSERT | UPDATE| DELETE }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 table_name FOR EACH ROW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rPr lang="e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trigger_body;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6"/>
          <p:cNvSpPr txBox="1"/>
          <p:nvPr/>
        </p:nvSpPr>
        <p:spPr>
          <a:xfrm>
            <a:off x="3529975" y="239225"/>
            <a:ext cx="5199600" cy="46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TABLE </a:t>
            </a:r>
            <a:r>
              <a:rPr lang="es" sz="1300"/>
              <a:t>instructor</a:t>
            </a: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_audit (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id INT AUTO_INCREMENT PRIMARY KEY,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s" sz="1300"/>
              <a:t> </a:t>
            </a: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 INT NOT NULL,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s" sz="1300"/>
              <a:t>name</a:t>
            </a: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VARCHAR(50) NOT NULL,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changedat DATETIME DEFAULT NULL,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action VARCHAR(50) DEFAULT NULL</a:t>
            </a: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CREATE TRIGGER before_profesor_update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BEFORE UPDATE ON </a:t>
            </a:r>
            <a:r>
              <a:rPr lang="es">
                <a:solidFill>
                  <a:srgbClr val="0000FF"/>
                </a:solidFill>
              </a:rPr>
              <a:t>instructor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FOR EACH ROW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INSERT INTO profesor_audit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SET action = 'update',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profesorID = OLD.ID,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nombre = OLD.nombre,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changedat = NOW();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8B8DF"/>
            </a:gs>
            <a:gs pos="100000">
              <a:srgbClr val="516DB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/>
          <p:nvPr>
            <p:ph type="title"/>
          </p:nvPr>
        </p:nvSpPr>
        <p:spPr>
          <a:xfrm>
            <a:off x="1554875" y="1998225"/>
            <a:ext cx="5821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Functions and Procedures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8"/>
          <p:cNvSpPr txBox="1"/>
          <p:nvPr>
            <p:ph type="title"/>
          </p:nvPr>
        </p:nvSpPr>
        <p:spPr>
          <a:xfrm>
            <a:off x="338653" y="13989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Procedimientos</a:t>
            </a:r>
            <a:endParaRPr/>
          </a:p>
        </p:txBody>
      </p:sp>
      <p:sp>
        <p:nvSpPr>
          <p:cNvPr id="283" name="Google Shape;283;p48"/>
          <p:cNvSpPr txBox="1"/>
          <p:nvPr/>
        </p:nvSpPr>
        <p:spPr>
          <a:xfrm>
            <a:off x="3477075" y="589000"/>
            <a:ext cx="5098800" cy="4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$$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DEFINER=`root`@`localhost` PROCEDURE `edificios`(IN `edi` VARCHAR(20))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 edificio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`departamento`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edificio= edi;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END$$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9"/>
          <p:cNvSpPr txBox="1"/>
          <p:nvPr>
            <p:ph type="title"/>
          </p:nvPr>
        </p:nvSpPr>
        <p:spPr>
          <a:xfrm>
            <a:off x="734101" y="1825375"/>
            <a:ext cx="18789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Funciones</a:t>
            </a:r>
            <a:endParaRPr/>
          </a:p>
        </p:txBody>
      </p:sp>
      <p:sp>
        <p:nvSpPr>
          <p:cNvPr id="289" name="Google Shape;289;p49"/>
          <p:cNvSpPr txBox="1"/>
          <p:nvPr/>
        </p:nvSpPr>
        <p:spPr>
          <a:xfrm>
            <a:off x="3817200" y="572275"/>
            <a:ext cx="4214400" cy="3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$$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DEFINER=`root`@`localhost` FUNCTION `cuenta_dept`(`nombre_dept` VARCHAR(20)) RETURNS int(11)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BEGIN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DECLARE cuenta integer;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(SELECT COUNT(*) AS cuenta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profesor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profesor.nombre_dept=nombre_dept);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END$$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s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DELIMITER 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s"/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clase de hoy….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Precondiciones</a:t>
            </a:r>
            <a:endParaRPr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173475" y="1152475"/>
            <a:ext cx="87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/>
              <a:t>A partir de la Base de Datos uni_2025:</a:t>
            </a:r>
            <a:endParaRPr b="1" sz="2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8B8DF"/>
            </a:gs>
            <a:gs pos="100000">
              <a:srgbClr val="516DB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1554875" y="1998225"/>
            <a:ext cx="5821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Subconsultas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s"/>
              <a:t>Subqueries (Subconsultas)</a:t>
            </a:r>
            <a:endParaRPr/>
          </a:p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Una </a:t>
            </a:r>
            <a:r>
              <a:rPr b="1" lang="es" sz="2100"/>
              <a:t>subconsulta</a:t>
            </a:r>
            <a:r>
              <a:rPr lang="es" sz="2100"/>
              <a:t> es una consulta dentro de otra consulta.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Los resultados de una subconsulta son utilizados para determinar los resultados de una consulta de alto nivel que contiene la subquery.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En su forma más simple la subconsulta aparece dentro de las cláusulas de WHERE and HAVING de otra consulta SQL.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 sz="2100"/>
              <a:t>Las subconsultas aportan una forma eficiente para gestionar peticiones que son expresadas en términos de resultados de otras consultas.</a:t>
            </a:r>
            <a:endParaRPr sz="2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132650" y="282950"/>
            <a:ext cx="2461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CASO NOT IN</a:t>
            </a:r>
            <a:endParaRPr sz="2000"/>
          </a:p>
        </p:txBody>
      </p:sp>
      <p:sp>
        <p:nvSpPr>
          <p:cNvPr id="164" name="Google Shape;164;p31"/>
          <p:cNvSpPr txBox="1"/>
          <p:nvPr/>
        </p:nvSpPr>
        <p:spPr>
          <a:xfrm>
            <a:off x="4296075" y="791675"/>
            <a:ext cx="36330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SELECT *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FROM student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WHERE ID 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NOT IN ( SELECT ID</a:t>
            </a:r>
            <a:endParaRPr sz="24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FROM takes );</a:t>
            </a:r>
            <a:endParaRPr sz="2400"/>
          </a:p>
        </p:txBody>
      </p:sp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75" y="1311300"/>
            <a:ext cx="3051100" cy="345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900" y="412275"/>
            <a:ext cx="2257425" cy="384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175" y="34500"/>
            <a:ext cx="238334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/>
        </p:nvSpPr>
        <p:spPr>
          <a:xfrm>
            <a:off x="2597050" y="1796775"/>
            <a:ext cx="9864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NOT IN</a:t>
            </a:r>
            <a:endParaRPr sz="18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5147" y="1780950"/>
            <a:ext cx="2228850" cy="62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32"/>
          <p:cNvCxnSpPr>
            <a:endCxn id="173" idx="1"/>
          </p:cNvCxnSpPr>
          <p:nvPr/>
        </p:nvCxnSpPr>
        <p:spPr>
          <a:xfrm flipH="1" rot="10800000">
            <a:off x="6042447" y="2095275"/>
            <a:ext cx="872700" cy="48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408375" y="1586256"/>
            <a:ext cx="82221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CF"/>
              </a:buClr>
              <a:buSzPts val="3600"/>
              <a:buFont typeface="Open Sans"/>
              <a:buNone/>
            </a:pPr>
            <a:r>
              <a:rPr lang="es" sz="3600"/>
              <a:t>Operación: Test de pertenencia en SQL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